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03" r:id="rId1"/>
  </p:sldMasterIdLst>
  <p:notesMasterIdLst>
    <p:notesMasterId r:id="rId9"/>
  </p:notesMasterIdLst>
  <p:sldIdLst>
    <p:sldId id="399" r:id="rId2"/>
    <p:sldId id="385" r:id="rId3"/>
    <p:sldId id="386" r:id="rId4"/>
    <p:sldId id="388" r:id="rId5"/>
    <p:sldId id="389" r:id="rId6"/>
    <p:sldId id="390" r:id="rId7"/>
    <p:sldId id="400" r:id="rId8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0"/>
      <p:bold r:id="rId11"/>
      <p:italic r:id="rId12"/>
      <p:boldItalic r:id="rId13"/>
    </p:embeddedFont>
    <p:embeddedFont>
      <p:font typeface="Rosatom" panose="020B0503040504020204" pitchFamily="34" charset="0"/>
      <p:regular r:id="rId14"/>
      <p:bold r:id="rId15"/>
      <p:italic r:id="rId16"/>
    </p:embeddedFont>
    <p:embeddedFont>
      <p:font typeface="SF Pro Compressed Heavy" pitchFamily="2" charset="0"/>
      <p:regular r:id="rId17"/>
    </p:embeddedFont>
    <p:embeddedFont>
      <p:font typeface="SF Pro Compressed Light" pitchFamily="2" charset="0"/>
      <p:regular r:id="rId18"/>
    </p:embeddedFont>
    <p:embeddedFont>
      <p:font typeface="SF Pro Compressed Medium" pitchFamily="2" charset="0"/>
      <p:regular r:id="rId19"/>
    </p:embeddedFont>
    <p:embeddedFont>
      <p:font typeface="Vidaloka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85C5"/>
    <a:srgbClr val="94CBF4"/>
    <a:srgbClr val="FFFFFF"/>
    <a:srgbClr val="019486"/>
    <a:srgbClr val="27272F"/>
    <a:srgbClr val="1A1F1F"/>
    <a:srgbClr val="F14B51"/>
    <a:srgbClr val="D7D67A"/>
    <a:srgbClr val="A2A15C"/>
    <a:srgbClr val="252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31D74A-0ACF-4BED-9CF4-67951BF3B63E}">
  <a:tblStyle styleId="{D531D74A-0ACF-4BED-9CF4-67951BF3B6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9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99329-4544-4507-E2E1-836C2B0C5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8FFD9CF-D9EC-F474-E685-4B837BA3B8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4A5E9AE-1FB6-FEED-C85E-7A2BE6160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859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DFA8E-C92F-183F-E0CF-E9D0B364E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39B94DF-200A-D6F8-F22B-309E842DC8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1F1633B-C371-12C2-A2F4-C99877224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138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581D6-354E-3976-A552-D22376E0D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225803C-E919-B89A-D289-76CE12C4BA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F8C0CC7-84E7-9786-32F8-B6E524107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30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FC064-EA47-2412-3ABE-CA01B1CA9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8FF003E-709C-A90C-CD44-3B7A52B78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5870892-FDD4-AC38-370A-D61537B1AD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360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4BB7-775F-F05B-E582-1C0C8DF81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6936245-D599-CA29-5BF9-DD2B0748DC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BC9C177-D268-FF7E-9C6F-9158DF45C2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85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07FFC-84D4-EA55-E684-AED846DB5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42D59C0-B937-224B-1CF2-B05A8F8F9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43D0B88-E501-C45E-1DBB-33F9894B6A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613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AEA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96" r:id="rId2"/>
    <p:sldLayoutId id="2147483697" r:id="rId3"/>
    <p:sldLayoutId id="2147483698" r:id="rId4"/>
    <p:sldLayoutId id="2147483699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hub.com/OPR-Project/OpenPlaceRecognition" TargetMode="External"/><Relationship Id="rId4" Type="http://schemas.openxmlformats.org/officeDocument/2006/relationships/hyperlink" Target="https://github.com/alexmelekhin/iprofihack2025_phystech_cartography/blob/main/notebooks/baseline.ipynb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A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D7D57D-1927-9AA3-272C-1B35360FD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BB94BA5-286A-D7FE-8933-033589093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981" y="4235106"/>
            <a:ext cx="1440000" cy="720000"/>
          </a:xfrm>
          <a:prstGeom prst="rect">
            <a:avLst/>
          </a:prstGeom>
          <a:ln>
            <a:noFill/>
          </a:ln>
        </p:spPr>
      </p:pic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C3E8E4E-61B0-3D83-C77D-A65FBA988CC0}"/>
              </a:ext>
            </a:extLst>
          </p:cNvPr>
          <p:cNvGrpSpPr/>
          <p:nvPr/>
        </p:nvGrpSpPr>
        <p:grpSpPr>
          <a:xfrm>
            <a:off x="2149999" y="4415106"/>
            <a:ext cx="360000" cy="360000"/>
            <a:chOff x="2291080" y="3561080"/>
            <a:chExt cx="360000" cy="360000"/>
          </a:xfrm>
        </p:grpSpPr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11D07E4F-AD55-72EA-5B04-0B92D8D670E1}"/>
                </a:ext>
              </a:extLst>
            </p:cNvPr>
            <p:cNvCxnSpPr/>
            <p:nvPr/>
          </p:nvCxnSpPr>
          <p:spPr>
            <a:xfrm flipV="1">
              <a:off x="2291080" y="3561080"/>
              <a:ext cx="360000" cy="36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AF788902-0256-2F84-0283-B0C72B97FB37}"/>
                </a:ext>
              </a:extLst>
            </p:cNvPr>
            <p:cNvCxnSpPr>
              <a:cxnSpLocks/>
            </p:cNvCxnSpPr>
            <p:nvPr/>
          </p:nvCxnSpPr>
          <p:spPr>
            <a:xfrm>
              <a:off x="2291080" y="3561080"/>
              <a:ext cx="360000" cy="36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3FF8E5B-2D78-DE7E-E49A-ABA5136F6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751" y="1729896"/>
            <a:ext cx="3045210" cy="30452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2FF595-25A3-CBE6-967E-6E3595232991}"/>
              </a:ext>
            </a:extLst>
          </p:cNvPr>
          <p:cNvSpPr txBox="1"/>
          <p:nvPr/>
        </p:nvSpPr>
        <p:spPr>
          <a:xfrm>
            <a:off x="124440" y="349319"/>
            <a:ext cx="65666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 err="1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Хакатон</a:t>
            </a:r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 «</a:t>
            </a:r>
            <a:r>
              <a:rPr lang="ru-RU" sz="3200" dirty="0" err="1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Физтех.Картография</a:t>
            </a:r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EFBEA3-9084-CCBE-666D-394E17CEB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000" y="4162227"/>
            <a:ext cx="1665712" cy="7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56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882771-7DD5-FD8A-96E0-4FE2B1167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9BB0D53C-DF75-8F2D-51C8-EF398E532622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01</a:t>
            </a:r>
            <a:endParaRPr lang="en-US" sz="6600" b="1" dirty="0">
              <a:solidFill>
                <a:srgbClr val="E8EAF0"/>
              </a:solidFill>
              <a:latin typeface="Rosatom" panose="020B0503040504020204" pitchFamily="34" charset="0"/>
              <a:ea typeface="Rosatom" panose="020B0503040504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269CD18-5093-6A7C-3218-A3CC125E72AA}"/>
              </a:ext>
            </a:extLst>
          </p:cNvPr>
          <p:cNvSpPr/>
          <p:nvPr/>
        </p:nvSpPr>
        <p:spPr>
          <a:xfrm>
            <a:off x="-16322" y="689493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E12102-052F-0E34-4C96-F09DF419FA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33562" y="82830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A9E2A0D-9C58-ED71-297A-CC8F1DAFE41B}"/>
              </a:ext>
            </a:extLst>
          </p:cNvPr>
          <p:cNvCxnSpPr>
            <a:cxnSpLocks/>
          </p:cNvCxnSpPr>
          <p:nvPr/>
        </p:nvCxnSpPr>
        <p:spPr>
          <a:xfrm>
            <a:off x="611226" y="109163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5AE3F2-C68F-B8FE-3B9E-9AE41F14EA30}"/>
              </a:ext>
            </a:extLst>
          </p:cNvPr>
          <p:cNvSpPr txBox="1"/>
          <p:nvPr/>
        </p:nvSpPr>
        <p:spPr>
          <a:xfrm>
            <a:off x="1913350" y="32466"/>
            <a:ext cx="6402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Картографирование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FD699C-28CF-F7BF-2579-1111FBEEC7BF}"/>
              </a:ext>
            </a:extLst>
          </p:cNvPr>
          <p:cNvSpPr txBox="1"/>
          <p:nvPr/>
        </p:nvSpPr>
        <p:spPr>
          <a:xfrm>
            <a:off x="640250" y="934630"/>
            <a:ext cx="33022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Описание задачи:</a:t>
            </a:r>
          </a:p>
        </p:txBody>
      </p:sp>
      <p:sp>
        <p:nvSpPr>
          <p:cNvPr id="12" name="Rectangle: Rounded Corners 25">
            <a:extLst>
              <a:ext uri="{FF2B5EF4-FFF2-40B4-BE49-F238E27FC236}">
                <a16:creationId xmlns:a16="http://schemas.microsoft.com/office/drawing/2014/main" id="{496CDE0F-4F68-242D-55B2-7FA26CB899E7}"/>
              </a:ext>
            </a:extLst>
          </p:cNvPr>
          <p:cNvSpPr/>
          <p:nvPr/>
        </p:nvSpPr>
        <p:spPr>
          <a:xfrm>
            <a:off x="714375" y="1412982"/>
            <a:ext cx="7138772" cy="1107996"/>
          </a:xfrm>
          <a:prstGeom prst="roundRect">
            <a:avLst>
              <a:gd name="adj" fmla="val 9979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Цель: научить алгоритм Visual Place </a:t>
            </a:r>
            <a:r>
              <a:rPr lang="ru-RU" sz="1600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Recognition</a:t>
            </a:r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(VPR) распознавать, был ли робот в этом месте раньше, просматривая последовательность кадров, а не одинокий снимок.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557DCA52-41CF-927A-08E9-395876FA952A}"/>
              </a:ext>
            </a:extLst>
          </p:cNvPr>
          <p:cNvSpPr/>
          <p:nvPr/>
        </p:nvSpPr>
        <p:spPr>
          <a:xfrm>
            <a:off x="714374" y="2622522"/>
            <a:ext cx="7190761" cy="2438147"/>
          </a:xfrm>
          <a:prstGeom prst="roundRect">
            <a:avLst>
              <a:gd name="adj" fmla="val 4166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Основные этапы работы:</a:t>
            </a:r>
          </a:p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Разобраться с </a:t>
            </a:r>
            <a:r>
              <a:rPr lang="ru-RU" sz="1600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бейзлайном</a:t>
            </a:r>
            <a:endParaRPr lang="ru-RU" sz="1600" dirty="0">
              <a:solidFill>
                <a:schemeClr val="tx1"/>
              </a:solidFill>
              <a:latin typeface="SF Pro Compressed Light" pitchFamily="2" charset="0"/>
              <a:ea typeface="SF Pro Compressed Light" pitchFamily="2" charset="0"/>
              <a:cs typeface="SF Pro Compressed Light" pitchFamily="2" charset="0"/>
            </a:endParaRPr>
          </a:p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Познакомиться с библиотекой </a:t>
            </a:r>
            <a:r>
              <a:rPr lang="ru-RU" sz="1600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OpenPlaceRecogntion</a:t>
            </a:r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 (⭐👍📈)</a:t>
            </a:r>
          </a:p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Улучшить </a:t>
            </a:r>
            <a:r>
              <a:rPr lang="ru-RU" sz="1600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бейзлайн</a:t>
            </a:r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или предложить собственный алгоритм VPR</a:t>
            </a:r>
          </a:p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Собрать собственные данные на кампусе и запустить свой </a:t>
            </a:r>
            <a:r>
              <a:rPr lang="ru-RU" sz="1600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пайплайн</a:t>
            </a:r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VPR</a:t>
            </a:r>
          </a:p>
          <a:p>
            <a:r>
              <a:rPr lang="ru-RU" sz="16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Подготовить отчёт с визуализациями и анализом результатов</a:t>
            </a:r>
          </a:p>
          <a:p>
            <a:endParaRPr lang="ru-RU" sz="1800" dirty="0">
              <a:solidFill>
                <a:schemeClr val="tx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A12077-76F0-2F11-B993-112EBEC5D3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24612B-2571-535B-46D3-44D3566D3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2108AFFA-EABC-C883-27FD-1A47DCCA6FB2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0</a:t>
            </a:r>
            <a:r>
              <a:rPr lang="en-US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2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284059-A3FC-27C1-FF54-E225039A7C0C}"/>
              </a:ext>
            </a:extLst>
          </p:cNvPr>
          <p:cNvSpPr/>
          <p:nvPr/>
        </p:nvSpPr>
        <p:spPr>
          <a:xfrm>
            <a:off x="-16322" y="689493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1852A0-E806-14D7-0711-25B70BED83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33562" y="82830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C9BBF10-050D-E45C-6A54-E98F5E3EF4A5}"/>
              </a:ext>
            </a:extLst>
          </p:cNvPr>
          <p:cNvCxnSpPr>
            <a:cxnSpLocks/>
          </p:cNvCxnSpPr>
          <p:nvPr/>
        </p:nvCxnSpPr>
        <p:spPr>
          <a:xfrm>
            <a:off x="611226" y="109163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6652475-0B99-F3F7-9CE4-9BEBA762B6D4}"/>
              </a:ext>
            </a:extLst>
          </p:cNvPr>
          <p:cNvSpPr txBox="1"/>
          <p:nvPr/>
        </p:nvSpPr>
        <p:spPr>
          <a:xfrm>
            <a:off x="1788070" y="76648"/>
            <a:ext cx="6065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Решение</a:t>
            </a:r>
          </a:p>
        </p:txBody>
      </p:sp>
      <p:sp>
        <p:nvSpPr>
          <p:cNvPr id="14" name="Rectangle: Rounded Corners 25">
            <a:extLst>
              <a:ext uri="{FF2B5EF4-FFF2-40B4-BE49-F238E27FC236}">
                <a16:creationId xmlns:a16="http://schemas.microsoft.com/office/drawing/2014/main" id="{CA6BE735-BAC5-D92B-0640-BC77EC14F713}"/>
              </a:ext>
            </a:extLst>
          </p:cNvPr>
          <p:cNvSpPr/>
          <p:nvPr/>
        </p:nvSpPr>
        <p:spPr>
          <a:xfrm>
            <a:off x="4366883" y="1005422"/>
            <a:ext cx="3690236" cy="1624385"/>
          </a:xfrm>
          <a:prstGeom prst="roundRect">
            <a:avLst>
              <a:gd name="adj" fmla="val 9979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1200" dirty="0">
              <a:solidFill>
                <a:schemeClr val="tx1"/>
              </a:solidFill>
            </a:endParaRPr>
          </a:p>
        </p:txBody>
      </p:sp>
      <p:grpSp>
        <p:nvGrpSpPr>
          <p:cNvPr id="40" name="Google Shape;7300;p144">
            <a:extLst>
              <a:ext uri="{FF2B5EF4-FFF2-40B4-BE49-F238E27FC236}">
                <a16:creationId xmlns:a16="http://schemas.microsoft.com/office/drawing/2014/main" id="{A83C3FD2-D4E7-99BC-AFE5-67E7794A009E}"/>
              </a:ext>
            </a:extLst>
          </p:cNvPr>
          <p:cNvGrpSpPr/>
          <p:nvPr/>
        </p:nvGrpSpPr>
        <p:grpSpPr>
          <a:xfrm>
            <a:off x="4441450" y="1194403"/>
            <a:ext cx="268828" cy="263480"/>
            <a:chOff x="-60988625" y="3740800"/>
            <a:chExt cx="316650" cy="310350"/>
          </a:xfrm>
          <a:solidFill>
            <a:srgbClr val="5C80BC"/>
          </a:solidFill>
        </p:grpSpPr>
        <p:sp>
          <p:nvSpPr>
            <p:cNvPr id="41" name="Google Shape;7301;p144">
              <a:extLst>
                <a:ext uri="{FF2B5EF4-FFF2-40B4-BE49-F238E27FC236}">
                  <a16:creationId xmlns:a16="http://schemas.microsoft.com/office/drawing/2014/main" id="{1180B856-7827-01C1-E379-EC4C23CB8BEE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302;p144">
              <a:extLst>
                <a:ext uri="{FF2B5EF4-FFF2-40B4-BE49-F238E27FC236}">
                  <a16:creationId xmlns:a16="http://schemas.microsoft.com/office/drawing/2014/main" id="{EBB4A1F6-7EBD-9327-4368-351DA03389B9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303;p144">
              <a:extLst>
                <a:ext uri="{FF2B5EF4-FFF2-40B4-BE49-F238E27FC236}">
                  <a16:creationId xmlns:a16="http://schemas.microsoft.com/office/drawing/2014/main" id="{159DFA41-D419-6A15-B9D5-8F1C61C73CA2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C1B6E31-212D-2427-613D-9154A93076F5}"/>
              </a:ext>
            </a:extLst>
          </p:cNvPr>
          <p:cNvSpPr txBox="1"/>
          <p:nvPr/>
        </p:nvSpPr>
        <p:spPr>
          <a:xfrm>
            <a:off x="4705587" y="1135700"/>
            <a:ext cx="330689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Сбор датасета</a:t>
            </a:r>
          </a:p>
          <a:p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После работы с </a:t>
            </a:r>
            <a:r>
              <a:rPr lang="ru-RU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бейзлайном</a:t>
            </a:r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был проведён сбор своих данных для дальнейшего их тестирования</a:t>
            </a:r>
            <a:endParaRPr lang="en-US" dirty="0">
              <a:solidFill>
                <a:schemeClr val="tx1"/>
              </a:solidFill>
              <a:latin typeface="SF Pro Compressed Light" pitchFamily="2" charset="0"/>
              <a:ea typeface="SF Pro Compressed Light" pitchFamily="2" charset="0"/>
              <a:cs typeface="SF Pro Compressed Light" pitchFamily="2" charset="0"/>
            </a:endParaRPr>
          </a:p>
        </p:txBody>
      </p:sp>
      <p:sp>
        <p:nvSpPr>
          <p:cNvPr id="53" name="Rectangle: Rounded Corners 25">
            <a:extLst>
              <a:ext uri="{FF2B5EF4-FFF2-40B4-BE49-F238E27FC236}">
                <a16:creationId xmlns:a16="http://schemas.microsoft.com/office/drawing/2014/main" id="{C4C2FC9C-F336-CC99-EE42-FF7F1779CF99}"/>
              </a:ext>
            </a:extLst>
          </p:cNvPr>
          <p:cNvSpPr/>
          <p:nvPr/>
        </p:nvSpPr>
        <p:spPr>
          <a:xfrm>
            <a:off x="421744" y="994016"/>
            <a:ext cx="3690236" cy="1635791"/>
          </a:xfrm>
          <a:prstGeom prst="roundRect">
            <a:avLst>
              <a:gd name="adj" fmla="val 9979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4C3E1B9-9C1F-54C8-7F64-23722A9C1560}"/>
              </a:ext>
            </a:extLst>
          </p:cNvPr>
          <p:cNvSpPr txBox="1"/>
          <p:nvPr/>
        </p:nvSpPr>
        <p:spPr>
          <a:xfrm>
            <a:off x="959434" y="1088589"/>
            <a:ext cx="3291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Работа с </a:t>
            </a:r>
            <a:r>
              <a:rPr lang="ru-RU" sz="2000" b="1" dirty="0" err="1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бейзлайном</a:t>
            </a:r>
            <a:endParaRPr lang="ru-RU" sz="2000" b="1" dirty="0">
              <a:solidFill>
                <a:schemeClr val="tx1"/>
              </a:solidFill>
              <a:latin typeface="SF Pro Compressed Medium" pitchFamily="2" charset="0"/>
              <a:ea typeface="SF Pro Compressed Medium" pitchFamily="2" charset="0"/>
              <a:cs typeface="SF Pro Compressed Medium" pitchFamily="2" charset="0"/>
            </a:endParaRPr>
          </a:p>
          <a:p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Разобраться с основным исходным уровнем  и придумать улучшения. </a:t>
            </a:r>
          </a:p>
        </p:txBody>
      </p:sp>
      <p:sp>
        <p:nvSpPr>
          <p:cNvPr id="54" name="Rectangle: Rounded Corners 25">
            <a:extLst>
              <a:ext uri="{FF2B5EF4-FFF2-40B4-BE49-F238E27FC236}">
                <a16:creationId xmlns:a16="http://schemas.microsoft.com/office/drawing/2014/main" id="{82903198-029F-D810-13DD-97B959387C14}"/>
              </a:ext>
            </a:extLst>
          </p:cNvPr>
          <p:cNvSpPr/>
          <p:nvPr/>
        </p:nvSpPr>
        <p:spPr>
          <a:xfrm>
            <a:off x="4885872" y="2887679"/>
            <a:ext cx="3690236" cy="1876647"/>
          </a:xfrm>
          <a:prstGeom prst="roundRect">
            <a:avLst>
              <a:gd name="adj" fmla="val 9979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8E055A6-D3D6-02BE-C985-1C82BECC8112}"/>
              </a:ext>
            </a:extLst>
          </p:cNvPr>
          <p:cNvSpPr txBox="1"/>
          <p:nvPr/>
        </p:nvSpPr>
        <p:spPr>
          <a:xfrm>
            <a:off x="5268912" y="2930148"/>
            <a:ext cx="33071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Тестирование на собранных данных </a:t>
            </a:r>
          </a:p>
          <a:p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Протестировать улучшенный </a:t>
            </a:r>
            <a:r>
              <a:rPr lang="ru-RU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бейзлайн</a:t>
            </a:r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на новых данных.</a:t>
            </a:r>
          </a:p>
        </p:txBody>
      </p:sp>
      <p:grpSp>
        <p:nvGrpSpPr>
          <p:cNvPr id="17" name="Google Shape;8617;p146">
            <a:extLst>
              <a:ext uri="{FF2B5EF4-FFF2-40B4-BE49-F238E27FC236}">
                <a16:creationId xmlns:a16="http://schemas.microsoft.com/office/drawing/2014/main" id="{7EEBE8C5-EEF9-2CAC-1F09-6E4D2B435422}"/>
              </a:ext>
            </a:extLst>
          </p:cNvPr>
          <p:cNvGrpSpPr/>
          <p:nvPr/>
        </p:nvGrpSpPr>
        <p:grpSpPr>
          <a:xfrm>
            <a:off x="650922" y="1202224"/>
            <a:ext cx="289267" cy="289267"/>
            <a:chOff x="-44512325" y="3176075"/>
            <a:chExt cx="300900" cy="300900"/>
          </a:xfrm>
          <a:solidFill>
            <a:srgbClr val="5C80BC"/>
          </a:solidFill>
        </p:grpSpPr>
        <p:sp>
          <p:nvSpPr>
            <p:cNvPr id="18" name="Google Shape;8618;p146">
              <a:extLst>
                <a:ext uri="{FF2B5EF4-FFF2-40B4-BE49-F238E27FC236}">
                  <a16:creationId xmlns:a16="http://schemas.microsoft.com/office/drawing/2014/main" id="{5F50762D-BD3C-F38D-B93F-2B488625108C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619;p146">
              <a:extLst>
                <a:ext uri="{FF2B5EF4-FFF2-40B4-BE49-F238E27FC236}">
                  <a16:creationId xmlns:a16="http://schemas.microsoft.com/office/drawing/2014/main" id="{21BFDF14-F439-FEBE-2287-E5740D1E8FE1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620;p146">
              <a:extLst>
                <a:ext uri="{FF2B5EF4-FFF2-40B4-BE49-F238E27FC236}">
                  <a16:creationId xmlns:a16="http://schemas.microsoft.com/office/drawing/2014/main" id="{32958F11-873F-99DF-4A62-1374BEFBA512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6830;p142">
            <a:extLst>
              <a:ext uri="{FF2B5EF4-FFF2-40B4-BE49-F238E27FC236}">
                <a16:creationId xmlns:a16="http://schemas.microsoft.com/office/drawing/2014/main" id="{B8000DB9-1478-0C78-5B2B-579A4474FA09}"/>
              </a:ext>
            </a:extLst>
          </p:cNvPr>
          <p:cNvGrpSpPr/>
          <p:nvPr/>
        </p:nvGrpSpPr>
        <p:grpSpPr>
          <a:xfrm>
            <a:off x="4979645" y="2981266"/>
            <a:ext cx="289267" cy="289267"/>
            <a:chOff x="1492675" y="4992125"/>
            <a:chExt cx="481825" cy="481825"/>
          </a:xfrm>
          <a:solidFill>
            <a:srgbClr val="5C80BC"/>
          </a:solidFill>
        </p:grpSpPr>
        <p:sp>
          <p:nvSpPr>
            <p:cNvPr id="45" name="Google Shape;6831;p142">
              <a:extLst>
                <a:ext uri="{FF2B5EF4-FFF2-40B4-BE49-F238E27FC236}">
                  <a16:creationId xmlns:a16="http://schemas.microsoft.com/office/drawing/2014/main" id="{782DB5EC-CE91-D76B-E376-11692D848CA1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6832;p142">
              <a:extLst>
                <a:ext uri="{FF2B5EF4-FFF2-40B4-BE49-F238E27FC236}">
                  <a16:creationId xmlns:a16="http://schemas.microsoft.com/office/drawing/2014/main" id="{5BFB6DC8-458A-2253-4E5F-E27902AD6B33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DD0352-C4E3-6B5F-40E8-84774A202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361" y="2724380"/>
            <a:ext cx="3993226" cy="2182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D7379B-BC8F-A265-C7CF-DB6DB89447E3}"/>
              </a:ext>
            </a:extLst>
          </p:cNvPr>
          <p:cNvSpPr txBox="1"/>
          <p:nvPr/>
        </p:nvSpPr>
        <p:spPr>
          <a:xfrm>
            <a:off x="1293606" y="2965899"/>
            <a:ext cx="3173414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Работа с различными моделями</a:t>
            </a:r>
          </a:p>
          <a:p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Проведение эксперимента с различными моделями и выбор итоговой модели для дальнейшего использования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D9D15F-2DA8-F478-F087-FAD0BEDD4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009" y="3052253"/>
            <a:ext cx="262151" cy="31092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031B4F-EDF7-D937-48A6-6B7A20FBDF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07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179635-CCE8-6B77-5A19-497D24651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C0194995-8148-FA3E-EC8E-F7B967C748E8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04</a:t>
            </a:r>
            <a:endParaRPr lang="en-US" sz="6600" b="1" dirty="0">
              <a:solidFill>
                <a:srgbClr val="E8EAF0"/>
              </a:solidFill>
              <a:latin typeface="Rosatom" panose="020B0503040504020204" pitchFamily="34" charset="0"/>
              <a:ea typeface="Rosatom" panose="020B0503040504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3D9EAC3-345B-66B7-09F4-38893ED1AE28}"/>
              </a:ext>
            </a:extLst>
          </p:cNvPr>
          <p:cNvSpPr/>
          <p:nvPr/>
        </p:nvSpPr>
        <p:spPr>
          <a:xfrm>
            <a:off x="-16322" y="689493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488A63-1E2B-9424-298E-056D2090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33562" y="82830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595D5E41-ECA3-1E01-6E68-BED8AF29BA2F}"/>
              </a:ext>
            </a:extLst>
          </p:cNvPr>
          <p:cNvCxnSpPr>
            <a:cxnSpLocks/>
          </p:cNvCxnSpPr>
          <p:nvPr/>
        </p:nvCxnSpPr>
        <p:spPr>
          <a:xfrm>
            <a:off x="611226" y="109163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0E5D8DD-5FD2-8F4E-F231-3F367390A703}"/>
              </a:ext>
            </a:extLst>
          </p:cNvPr>
          <p:cNvSpPr txBox="1"/>
          <p:nvPr/>
        </p:nvSpPr>
        <p:spPr>
          <a:xfrm>
            <a:off x="1913350" y="76648"/>
            <a:ext cx="5939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Работа с </a:t>
            </a:r>
            <a:r>
              <a:rPr lang="ru-RU" sz="3200" dirty="0" err="1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бейзлайном</a:t>
            </a:r>
            <a:endParaRPr lang="ru-RU" sz="3200" dirty="0">
              <a:latin typeface="SF Pro Compressed Heavy" pitchFamily="2" charset="0"/>
              <a:ea typeface="SF Pro Compressed Heavy" pitchFamily="2" charset="0"/>
              <a:cs typeface="SF Pro Compressed Heavy" pitchFamily="2" charset="0"/>
            </a:endParaRPr>
          </a:p>
        </p:txBody>
      </p:sp>
      <p:graphicFrame>
        <p:nvGraphicFramePr>
          <p:cNvPr id="6" name="Объект 4">
            <a:extLst>
              <a:ext uri="{FF2B5EF4-FFF2-40B4-BE49-F238E27FC236}">
                <a16:creationId xmlns:a16="http://schemas.microsoft.com/office/drawing/2014/main" id="{B4A1DC92-03AD-9784-C105-77352257F0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71213"/>
              </p:ext>
            </p:extLst>
          </p:nvPr>
        </p:nvGraphicFramePr>
        <p:xfrm>
          <a:off x="515257" y="1621631"/>
          <a:ext cx="6942818" cy="3214686"/>
        </p:xfrm>
        <a:graphic>
          <a:graphicData uri="http://schemas.openxmlformats.org/drawingml/2006/table">
            <a:tbl>
              <a:tblPr firstRow="1" bandRow="1"/>
              <a:tblGrid>
                <a:gridCol w="3982323">
                  <a:extLst>
                    <a:ext uri="{9D8B030D-6E8A-4147-A177-3AD203B41FA5}">
                      <a16:colId xmlns:a16="http://schemas.microsoft.com/office/drawing/2014/main" val="1172825958"/>
                    </a:ext>
                  </a:extLst>
                </a:gridCol>
                <a:gridCol w="2960495">
                  <a:extLst>
                    <a:ext uri="{9D8B030D-6E8A-4147-A177-3AD203B41FA5}">
                      <a16:colId xmlns:a16="http://schemas.microsoft.com/office/drawing/2014/main" val="837919478"/>
                    </a:ext>
                  </a:extLst>
                </a:gridCol>
              </a:tblGrid>
              <a:tr h="53578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Используемая модель нейросети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Результат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557519"/>
                  </a:ext>
                </a:extLst>
              </a:tr>
              <a:tr h="535781"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DinoV2, KNN на 3 соседа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0.915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0497158"/>
                  </a:ext>
                </a:extLst>
              </a:tr>
              <a:tr h="53578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MaxPool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 + DINOv2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2C8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0.875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2C8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005960"/>
                  </a:ext>
                </a:extLst>
              </a:tr>
              <a:tr h="53578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MaxPool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 +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ResNet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0.804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3117915"/>
                  </a:ext>
                </a:extLst>
              </a:tr>
              <a:tr h="53578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Необученная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Selfatt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2C8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0.006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2C8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427406"/>
                  </a:ext>
                </a:extLst>
              </a:tr>
              <a:tr h="53578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RADD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  <a:sym typeface="Arial"/>
                        </a:defRPr>
                      </a:lvl9pPr>
                    </a:lstStyle>
                    <a:p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SF Pro Compressed Light" pitchFamily="2" charset="0"/>
                          <a:ea typeface="SF Pro Compressed Light" pitchFamily="2" charset="0"/>
                          <a:cs typeface="SF Pro Compressed Light" pitchFamily="2" charset="0"/>
                          <a:sym typeface="Arial"/>
                        </a:rPr>
                        <a:t>0.011</a:t>
                      </a:r>
                      <a:endParaRPr lang="ru-RU" sz="1400" b="0" i="0" u="none" strike="noStrike" cap="none" dirty="0">
                        <a:solidFill>
                          <a:schemeClr val="tx1"/>
                        </a:solidFill>
                        <a:latin typeface="SF Pro Compressed Light" pitchFamily="2" charset="0"/>
                        <a:ea typeface="SF Pro Compressed Light" pitchFamily="2" charset="0"/>
                        <a:cs typeface="SF Pro Compressed Light" pitchFamily="2" charset="0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61669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617A17-4ED4-56A9-585F-45A2E224D756}"/>
              </a:ext>
            </a:extLst>
          </p:cNvPr>
          <p:cNvSpPr txBox="1"/>
          <p:nvPr/>
        </p:nvSpPr>
        <p:spPr>
          <a:xfrm>
            <a:off x="528638" y="793880"/>
            <a:ext cx="66740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Примеры протестированных моделей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D0DB1F-0514-F04C-D5B8-F03C9F3CB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9B5109-B593-847A-55C2-A62855A29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E0AFF4E2-3274-32CC-AFC1-4C1EA0EA60C9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05</a:t>
            </a:r>
            <a:endParaRPr lang="en-US" sz="6600" b="1" dirty="0">
              <a:solidFill>
                <a:srgbClr val="E8EAF0"/>
              </a:solidFill>
              <a:latin typeface="Rosatom" panose="020B0503040504020204" pitchFamily="34" charset="0"/>
              <a:ea typeface="Rosatom" panose="020B0503040504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4FD573F-7542-8CFF-07CB-2D06BE3A075D}"/>
              </a:ext>
            </a:extLst>
          </p:cNvPr>
          <p:cNvSpPr/>
          <p:nvPr/>
        </p:nvSpPr>
        <p:spPr>
          <a:xfrm>
            <a:off x="-34302" y="677532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tx1"/>
              </a:solidFill>
              <a:latin typeface="SF Pro Compressed Light" pitchFamily="2" charset="0"/>
              <a:ea typeface="SF Pro Compressed Light" pitchFamily="2" charset="0"/>
              <a:cs typeface="SF Pro Compressed Ligh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B5DF98-55B6-5A09-E45B-E4C2E48858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33562" y="82830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99DF8437-22B7-EA16-F7DE-3E6641353E5A}"/>
              </a:ext>
            </a:extLst>
          </p:cNvPr>
          <p:cNvCxnSpPr>
            <a:cxnSpLocks/>
          </p:cNvCxnSpPr>
          <p:nvPr/>
        </p:nvCxnSpPr>
        <p:spPr>
          <a:xfrm>
            <a:off x="611226" y="109163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7C2993-7A5C-DA16-A8E0-F0926848DFF0}"/>
              </a:ext>
            </a:extLst>
          </p:cNvPr>
          <p:cNvSpPr txBox="1"/>
          <p:nvPr/>
        </p:nvSpPr>
        <p:spPr>
          <a:xfrm>
            <a:off x="1913350" y="76648"/>
            <a:ext cx="5939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Приложение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6EC69-EA82-2D75-1B83-AA71127CF7CF}"/>
              </a:ext>
            </a:extLst>
          </p:cNvPr>
          <p:cNvSpPr txBox="1"/>
          <p:nvPr/>
        </p:nvSpPr>
        <p:spPr>
          <a:xfrm>
            <a:off x="132052" y="825216"/>
            <a:ext cx="5835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  <a:latin typeface="SF Pro Compressed Medium" pitchFamily="2" charset="0"/>
                <a:ea typeface="SF Pro Compressed Medium" pitchFamily="2" charset="0"/>
                <a:cs typeface="SF Pro Compressed Medium" pitchFamily="2" charset="0"/>
              </a:rPr>
              <a:t>Отслеживание местоположения на карте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D2A3459-BBEA-2B06-4E31-5C7B6B825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52" y="1581532"/>
            <a:ext cx="5604379" cy="3197793"/>
          </a:xfrm>
          <a:prstGeom prst="rect">
            <a:avLst/>
          </a:prstGeom>
        </p:spPr>
      </p:pic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BB04E11F-E08B-D2FD-FCA0-52E65B306294}"/>
              </a:ext>
            </a:extLst>
          </p:cNvPr>
          <p:cNvSpPr/>
          <p:nvPr/>
        </p:nvSpPr>
        <p:spPr>
          <a:xfrm>
            <a:off x="5788742" y="921774"/>
            <a:ext cx="3223206" cy="3561665"/>
          </a:xfrm>
          <a:prstGeom prst="roundRect">
            <a:avLst/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Приложение для отслеживание местоположения на карте позволит: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Человеку быстро сориентироваться на местности, если понадобиться найти робота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Отслеживать  правильность работы </a:t>
            </a:r>
            <a:r>
              <a:rPr lang="ru-RU" dirty="0" err="1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мультиагентных</a:t>
            </a:r>
            <a:r>
              <a:rPr lang="ru-RU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 систем в режиме реального времени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F741B9-9847-943B-BAE0-FA7CE5A7B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94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5172F7-4D15-B4D1-F61D-F708B6FFD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7EFD1318-4003-EA87-31FC-1A5B393803C3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06</a:t>
            </a:r>
            <a:endParaRPr lang="en-US" sz="6600" b="1" dirty="0">
              <a:solidFill>
                <a:srgbClr val="E8EAF0"/>
              </a:solidFill>
              <a:latin typeface="Rosatom" panose="020B0503040504020204" pitchFamily="34" charset="0"/>
              <a:ea typeface="Rosatom" panose="020B0503040504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33C601D-A6B2-C19E-09E7-34C7204132D4}"/>
              </a:ext>
            </a:extLst>
          </p:cNvPr>
          <p:cNvSpPr/>
          <p:nvPr/>
        </p:nvSpPr>
        <p:spPr>
          <a:xfrm>
            <a:off x="-16322" y="689493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FD13EE1-A1ED-2D3A-DB02-D0E2F3907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33562" y="82830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1499F19-72EC-0EEE-20B0-CCE53B5F66F3}"/>
              </a:ext>
            </a:extLst>
          </p:cNvPr>
          <p:cNvCxnSpPr>
            <a:cxnSpLocks/>
          </p:cNvCxnSpPr>
          <p:nvPr/>
        </p:nvCxnSpPr>
        <p:spPr>
          <a:xfrm>
            <a:off x="611226" y="109163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5FAE40B-F166-3DFA-499F-EAE6B3834D36}"/>
              </a:ext>
            </a:extLst>
          </p:cNvPr>
          <p:cNvSpPr txBox="1"/>
          <p:nvPr/>
        </p:nvSpPr>
        <p:spPr>
          <a:xfrm>
            <a:off x="1913349" y="76648"/>
            <a:ext cx="5939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Сбор данных </a:t>
            </a:r>
          </a:p>
        </p:txBody>
      </p:sp>
      <p:sp>
        <p:nvSpPr>
          <p:cNvPr id="25" name="Rectangle: Rounded Corners 25">
            <a:extLst>
              <a:ext uri="{FF2B5EF4-FFF2-40B4-BE49-F238E27FC236}">
                <a16:creationId xmlns:a16="http://schemas.microsoft.com/office/drawing/2014/main" id="{96995857-6935-5851-6E8A-5C8CC7915FF4}"/>
              </a:ext>
            </a:extLst>
          </p:cNvPr>
          <p:cNvSpPr/>
          <p:nvPr/>
        </p:nvSpPr>
        <p:spPr>
          <a:xfrm>
            <a:off x="307881" y="742529"/>
            <a:ext cx="6743000" cy="2600746"/>
          </a:xfrm>
          <a:prstGeom prst="roundRect">
            <a:avLst>
              <a:gd name="adj" fmla="val 12234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Разделение команды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Сбор данных на разных территориях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Обработка видео </a:t>
            </a:r>
            <a:endParaRPr lang="ru-RU" sz="1800" dirty="0">
              <a:solidFill>
                <a:schemeClr val="tx1"/>
              </a:solidFill>
              <a:latin typeface="SF Pro Compressed Light" pitchFamily="2" charset="0"/>
              <a:ea typeface="SF Pro Compressed Light" pitchFamily="2" charset="0"/>
              <a:cs typeface="SF Pro Compressed 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Упаковка данных</a:t>
            </a:r>
            <a:endParaRPr lang="en-US" sz="1800" dirty="0">
              <a:solidFill>
                <a:schemeClr val="tx1"/>
              </a:solidFill>
              <a:latin typeface="SF Pro Compressed Light" pitchFamily="2" charset="0"/>
              <a:ea typeface="SF Pro Compressed Light" pitchFamily="2" charset="0"/>
              <a:cs typeface="SF Pro Compressed Light" pitchFamily="2" charset="0"/>
            </a:endParaRPr>
          </a:p>
        </p:txBody>
      </p:sp>
      <p:sp>
        <p:nvSpPr>
          <p:cNvPr id="29" name="Полилиния: фигура 28">
            <a:extLst>
              <a:ext uri="{FF2B5EF4-FFF2-40B4-BE49-F238E27FC236}">
                <a16:creationId xmlns:a16="http://schemas.microsoft.com/office/drawing/2014/main" id="{7C045D24-A844-8D6B-DFFD-27A660FF407D}"/>
              </a:ext>
            </a:extLst>
          </p:cNvPr>
          <p:cNvSpPr/>
          <p:nvPr/>
        </p:nvSpPr>
        <p:spPr>
          <a:xfrm>
            <a:off x="307881" y="742529"/>
            <a:ext cx="3945486" cy="464695"/>
          </a:xfrm>
          <a:custGeom>
            <a:avLst/>
            <a:gdLst>
              <a:gd name="connsiteX0" fmla="*/ 221092 w 3894293"/>
              <a:gd name="connsiteY0" fmla="*/ 0 h 464695"/>
              <a:gd name="connsiteX1" fmla="*/ 3894293 w 3894293"/>
              <a:gd name="connsiteY1" fmla="*/ 0 h 464695"/>
              <a:gd name="connsiteX2" fmla="*/ 3894293 w 3894293"/>
              <a:gd name="connsiteY2" fmla="*/ 243603 h 464695"/>
              <a:gd name="connsiteX3" fmla="*/ 3673201 w 3894293"/>
              <a:gd name="connsiteY3" fmla="*/ 464695 h 464695"/>
              <a:gd name="connsiteX4" fmla="*/ 0 w 3894293"/>
              <a:gd name="connsiteY4" fmla="*/ 464695 h 464695"/>
              <a:gd name="connsiteX5" fmla="*/ 0 w 3894293"/>
              <a:gd name="connsiteY5" fmla="*/ 221092 h 464695"/>
              <a:gd name="connsiteX6" fmla="*/ 221092 w 3894293"/>
              <a:gd name="connsiteY6" fmla="*/ 0 h 46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94293" h="464695">
                <a:moveTo>
                  <a:pt x="221092" y="0"/>
                </a:moveTo>
                <a:lnTo>
                  <a:pt x="3894293" y="0"/>
                </a:lnTo>
                <a:lnTo>
                  <a:pt x="3894293" y="243603"/>
                </a:lnTo>
                <a:cubicBezTo>
                  <a:pt x="3894293" y="365709"/>
                  <a:pt x="3795307" y="464695"/>
                  <a:pt x="3673201" y="464695"/>
                </a:cubicBezTo>
                <a:lnTo>
                  <a:pt x="0" y="464695"/>
                </a:lnTo>
                <a:lnTo>
                  <a:pt x="0" y="221092"/>
                </a:lnTo>
                <a:cubicBezTo>
                  <a:pt x="0" y="98986"/>
                  <a:pt x="98986" y="0"/>
                  <a:pt x="221092" y="0"/>
                </a:cubicBezTo>
                <a:close/>
              </a:path>
            </a:pathLst>
          </a:custGeom>
          <a:solidFill>
            <a:srgbClr val="4885C5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ru-RU" sz="1800" dirty="0">
                <a:solidFill>
                  <a:srgbClr val="FFFFFF"/>
                </a:solidFill>
                <a:effectLst/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Этапы сбора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065197-B7B3-A7F2-8F02-3501C1B33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54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4FFA96-A932-A5AD-7F6F-0515CD9AA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ED4540A-3069-AA3B-BD22-77432A6B0B90}"/>
              </a:ext>
            </a:extLst>
          </p:cNvPr>
          <p:cNvSpPr/>
          <p:nvPr/>
        </p:nvSpPr>
        <p:spPr>
          <a:xfrm>
            <a:off x="-16322" y="689493"/>
            <a:ext cx="9178302" cy="4475903"/>
          </a:xfrm>
          <a:prstGeom prst="rect">
            <a:avLst/>
          </a:prstGeom>
          <a:solidFill>
            <a:srgbClr val="E8EA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Captain</a:t>
            </a:r>
            <a:endParaRPr lang="en-US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5175DB2-EDA2-3C02-3CE7-B1CF811FA9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18" t="30305" r="28203" b="21796"/>
          <a:stretch/>
        </p:blipFill>
        <p:spPr>
          <a:xfrm>
            <a:off x="25398" y="84122"/>
            <a:ext cx="548641" cy="57912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6F2641A-54EF-83E1-B895-E56EC1620E9F}"/>
              </a:ext>
            </a:extLst>
          </p:cNvPr>
          <p:cNvCxnSpPr/>
          <p:nvPr/>
        </p:nvCxnSpPr>
        <p:spPr>
          <a:xfrm>
            <a:off x="603062" y="110454"/>
            <a:ext cx="0" cy="526455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E1B887B-CDB6-2570-F794-BF1F18753547}"/>
              </a:ext>
            </a:extLst>
          </p:cNvPr>
          <p:cNvSpPr txBox="1"/>
          <p:nvPr/>
        </p:nvSpPr>
        <p:spPr>
          <a:xfrm>
            <a:off x="2491864" y="3774870"/>
            <a:ext cx="21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SF Pro Compressed Light" pitchFamily="2" charset="0"/>
                <a:ea typeface="SF Pro Compressed Light" pitchFamily="2" charset="0"/>
                <a:cs typeface="SF Pro Compressed Light" pitchFamily="2" charset="0"/>
              </a:rPr>
              <a:t>Captain</a:t>
            </a:r>
          </a:p>
        </p:txBody>
      </p:sp>
      <p:sp>
        <p:nvSpPr>
          <p:cNvPr id="13" name="Rectangle: Rounded Corners 25">
            <a:extLst>
              <a:ext uri="{FF2B5EF4-FFF2-40B4-BE49-F238E27FC236}">
                <a16:creationId xmlns:a16="http://schemas.microsoft.com/office/drawing/2014/main" id="{05D18880-6753-91BA-93CF-4B777A1AFEFE}"/>
              </a:ext>
            </a:extLst>
          </p:cNvPr>
          <p:cNvSpPr/>
          <p:nvPr/>
        </p:nvSpPr>
        <p:spPr>
          <a:xfrm>
            <a:off x="2434487" y="1129208"/>
            <a:ext cx="2160000" cy="2160000"/>
          </a:xfrm>
          <a:prstGeom prst="roundRect">
            <a:avLst>
              <a:gd name="adj" fmla="val 9979"/>
            </a:avLst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89C59D-4B52-7A35-51A6-A9B0CD521571}"/>
              </a:ext>
            </a:extLst>
          </p:cNvPr>
          <p:cNvSpPr txBox="1"/>
          <p:nvPr/>
        </p:nvSpPr>
        <p:spPr>
          <a:xfrm>
            <a:off x="1921514" y="76648"/>
            <a:ext cx="5931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SF Pro Compressed Heavy" pitchFamily="2" charset="0"/>
                <a:ea typeface="SF Pro Compressed Heavy" pitchFamily="2" charset="0"/>
                <a:cs typeface="SF Pro Compressed Heavy" pitchFamily="2" charset="0"/>
              </a:rPr>
              <a:t>Команда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8D917-B725-799A-C40D-1344D8A3AF0F}"/>
              </a:ext>
            </a:extLst>
          </p:cNvPr>
          <p:cNvSpPr txBox="1"/>
          <p:nvPr/>
        </p:nvSpPr>
        <p:spPr>
          <a:xfrm>
            <a:off x="7810501" y="82830"/>
            <a:ext cx="1351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rgbClr val="E8EAF0"/>
                </a:solidFill>
                <a:latin typeface="Rosatom" panose="020B0503040504020204" pitchFamily="34" charset="0"/>
                <a:ea typeface="Rosatom" panose="020B0503040504020204" pitchFamily="34" charset="0"/>
              </a:rPr>
              <a:t>11</a:t>
            </a:r>
            <a:endParaRPr lang="en-US" sz="6600" b="1" dirty="0">
              <a:solidFill>
                <a:srgbClr val="E8EAF0"/>
              </a:solidFill>
              <a:latin typeface="Rosatom" panose="020B0503040504020204" pitchFamily="34" charset="0"/>
              <a:ea typeface="Rosatom" panose="020B050304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040AA-EBF4-50FA-FA7F-62B716AE08D2}"/>
              </a:ext>
            </a:extLst>
          </p:cNvPr>
          <p:cNvSpPr txBox="1"/>
          <p:nvPr/>
        </p:nvSpPr>
        <p:spPr>
          <a:xfrm>
            <a:off x="2491864" y="3379287"/>
            <a:ext cx="2160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/>
              <a:t>Александр Диков</a:t>
            </a:r>
            <a:endParaRPr lang="en-US" sz="1600" dirty="0">
              <a:latin typeface="SF Pro Compressed Ligh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082CDDB-AABE-CF0B-017E-79889A904C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748" y="1139056"/>
            <a:ext cx="2160001" cy="21600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F163F84-A077-AB28-8D4B-383350D0CF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7226" y="1190826"/>
            <a:ext cx="2118077" cy="211807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0BE5504-7C65-1B4D-5E2E-41627D957E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3827" y="1139056"/>
            <a:ext cx="2150152" cy="21501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53CBD37-3B03-1375-976F-8047F52C266E}"/>
              </a:ext>
            </a:extLst>
          </p:cNvPr>
          <p:cNvSpPr txBox="1"/>
          <p:nvPr/>
        </p:nvSpPr>
        <p:spPr>
          <a:xfrm>
            <a:off x="224302" y="3410064"/>
            <a:ext cx="19948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/>
              <a:t>Роман Кузнецов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B36534-E276-C3F7-6658-B5104402FF32}"/>
              </a:ext>
            </a:extLst>
          </p:cNvPr>
          <p:cNvSpPr txBox="1"/>
          <p:nvPr/>
        </p:nvSpPr>
        <p:spPr>
          <a:xfrm>
            <a:off x="6845303" y="3379287"/>
            <a:ext cx="23166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/>
              <a:t>Екатерина Ларичева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3907FD-013B-5638-D044-41903FE3F90B}"/>
              </a:ext>
            </a:extLst>
          </p:cNvPr>
          <p:cNvSpPr txBox="1"/>
          <p:nvPr/>
        </p:nvSpPr>
        <p:spPr>
          <a:xfrm>
            <a:off x="4691302" y="3394675"/>
            <a:ext cx="215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+mn-lt"/>
              </a:rPr>
              <a:t>Ярослав Алексеенко</a:t>
            </a:r>
            <a:endParaRPr lang="en-US" sz="1600" dirty="0">
              <a:latin typeface="+mn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15F8E7-17B3-8E9F-4F45-36D1B8C2F9D5}"/>
              </a:ext>
            </a:extLst>
          </p:cNvPr>
          <p:cNvSpPr txBox="1"/>
          <p:nvPr/>
        </p:nvSpPr>
        <p:spPr>
          <a:xfrm>
            <a:off x="6903827" y="3774870"/>
            <a:ext cx="18401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Дизайнер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AD5A9F-E82F-3C80-56CE-49940B5F6D71}"/>
              </a:ext>
            </a:extLst>
          </p:cNvPr>
          <p:cNvSpPr txBox="1"/>
          <p:nvPr/>
        </p:nvSpPr>
        <p:spPr>
          <a:xfrm>
            <a:off x="300038" y="3800390"/>
            <a:ext cx="17737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Researcher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17580B-EF12-4EA8-EE51-7399D0AF9906}"/>
              </a:ext>
            </a:extLst>
          </p:cNvPr>
          <p:cNvSpPr txBox="1"/>
          <p:nvPr/>
        </p:nvSpPr>
        <p:spPr>
          <a:xfrm>
            <a:off x="4659693" y="3774870"/>
            <a:ext cx="47113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Соня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C08BB4-EB55-8FE3-A846-6BF6AC1FAB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374" y="111582"/>
            <a:ext cx="1095829" cy="5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66668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4052</TotalTime>
  <Words>232</Words>
  <Application>Microsoft Office PowerPoint</Application>
  <PresentationFormat>Экран (16:9)</PresentationFormat>
  <Paragraphs>60</Paragraphs>
  <Slides>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SF Pro Compressed Light</vt:lpstr>
      <vt:lpstr>SF Pro Compressed Medium</vt:lpstr>
      <vt:lpstr>SF Pro Compressed Heavy</vt:lpstr>
      <vt:lpstr>Montserrat</vt:lpstr>
      <vt:lpstr>Arial</vt:lpstr>
      <vt:lpstr>Rosatom</vt:lpstr>
      <vt:lpstr>Vidaloka</vt:lpstr>
      <vt:lpstr>Minimalist Business Slides XL by Slidesgo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А. Е. Диков</dc:creator>
  <cp:lastModifiedBy>Александр Диков</cp:lastModifiedBy>
  <cp:revision>28</cp:revision>
  <dcterms:modified xsi:type="dcterms:W3CDTF">2025-07-03T13:03:09Z</dcterms:modified>
</cp:coreProperties>
</file>